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1" r:id="rId6"/>
    <p:sldId id="262" r:id="rId7"/>
    <p:sldId id="265" r:id="rId8"/>
    <p:sldId id="264" r:id="rId9"/>
    <p:sldId id="263" r:id="rId10"/>
    <p:sldId id="266" r:id="rId11"/>
    <p:sldId id="260" r:id="rId12"/>
    <p:sldId id="267" r:id="rId13"/>
    <p:sldId id="270" r:id="rId14"/>
    <p:sldId id="269" r:id="rId15"/>
    <p:sldId id="272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F5A60-6D39-4DFB-911D-ED17FE1EB2A6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7BBD9-4417-41E8-88FA-DB4FB4EA8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20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54155-601A-4F62-B7C5-EB45D2FA4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D551E-5909-4215-94BB-2CF891B23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C2014-FB0F-467F-A9E5-1E6CFCAD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72A0-DAD9-47E9-914B-C146CB1B24A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C296F-2505-4675-A61C-CC7D3AA3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9BFDF-1345-4422-922F-55439980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0073-5AA2-44F2-AD58-C1CA090B3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5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7E7A-D6C0-4039-AA19-34550386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AA3456-933C-4831-AAE7-75BEF7ED7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328BF-9FBB-49DC-BFD9-4B1E1BC3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72A0-DAD9-47E9-914B-C146CB1B24A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AA50B-F04E-4FD8-AEB9-F5606924E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D73A0-A832-4EC4-97BF-24A6647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0073-5AA2-44F2-AD58-C1CA090B3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98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192094-F0C7-492D-8A3A-8C91CCBC8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658CE-8151-44CD-8009-49FFFF2ED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434B0-AC5B-447D-BF3C-C7ACDF45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72A0-DAD9-47E9-914B-C146CB1B24A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67970-2B2A-4745-99AB-31F64D1D6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FABFF-EB78-4BB4-BD95-39931F86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0073-5AA2-44F2-AD58-C1CA090B3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70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8A860-6EF1-4C7D-9AD1-ECAB67A84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F2208-1995-472B-82FB-000E7F0CA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C1EA9-9596-40F9-A60D-01EF7E35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72A0-DAD9-47E9-914B-C146CB1B24A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13572-043C-4AD8-8EF5-1D478FD0E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4DC56-AC5C-450B-A4AA-9C3E048F2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0073-5AA2-44F2-AD58-C1CA090B3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14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39836-8B56-423F-977D-DC0C25F0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CFB8E-3A9C-4A7B-BA3E-955212CF9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5DB8F-C6B9-44C6-8BEA-A67DE0D75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72A0-DAD9-47E9-914B-C146CB1B24A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762C0-E611-42D2-B850-49CAE99E4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37108-5021-4A14-B417-75B9A10B7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0073-5AA2-44F2-AD58-C1CA090B3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0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F586F-A394-4FAC-B4E5-900A9848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B76D3-6940-4435-9C9D-BFA7BE82B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4276F-589D-4707-B15C-87EC413A3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9EEF5-2C9E-467B-ACF9-3AC551158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72A0-DAD9-47E9-914B-C146CB1B24A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D02D8-B162-47BC-A38D-589EA2965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40CFD-CF0E-45C5-8F8F-519649F6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0073-5AA2-44F2-AD58-C1CA090B3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7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5A3A7-AEC9-42FC-A402-18E3B7417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A0D50-061F-4E4A-9B30-C9C852C3C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DE2BE-F0D3-42A2-84A6-D5EB2957A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60F9D-D368-4744-B79F-8FC2BF602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8B1A5E-AD69-4E01-BFDE-7D7C214A8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50DA10-BC5C-485E-A85D-1F417B09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72A0-DAD9-47E9-914B-C146CB1B24A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ABA37E-89E4-4032-8C8A-426A42294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BCEC6F-0EB9-408E-992F-EA25308FB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0073-5AA2-44F2-AD58-C1CA090B3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6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7DB4D-9F35-4354-A9F7-739C3BFF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0368A-E198-4D65-8836-2C5324422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72A0-DAD9-47E9-914B-C146CB1B24A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A6869-F317-4016-A5D2-FDB29A450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3C6F4-87AE-46B2-9C74-C38FF4D8F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0073-5AA2-44F2-AD58-C1CA090B3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2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E84921-EF00-4E56-92F9-7C45C6BA6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72A0-DAD9-47E9-914B-C146CB1B24A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56E44D-ECEB-4880-86BF-4BC1A785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B49B6-1B64-4160-B0D2-B994CB474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0073-5AA2-44F2-AD58-C1CA090B3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94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1351A-D343-4667-8EA2-EE6366B8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64DAA-5E49-4CDC-A8E1-6FC6A325B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FC1900-F1F1-4276-9C35-6BFE806BF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62B846-C773-4B97-9C4F-B378F075F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72A0-DAD9-47E9-914B-C146CB1B24A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C6D75-91C1-48D0-906D-D61103546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E8876-6AAA-42BF-8A81-2938B97D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0073-5AA2-44F2-AD58-C1CA090B3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7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B7429-D26E-4D85-9B3A-F8B6F0284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6D079-5058-4B8C-9DD3-E32ED36900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FB1EF-11DB-445C-9E16-68DDDA3C6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57B0A-E8E3-4AE4-A8F1-18F541011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72A0-DAD9-47E9-914B-C146CB1B24A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2C344-1121-4C80-9F36-25EA5CAF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1DFB4-DAD1-4667-977C-1B5E651CA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0073-5AA2-44F2-AD58-C1CA090B3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8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D1C02A-AD2A-4A0E-A399-C0BE866A2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2C3D3-5F7C-4852-B4AB-7D585E90D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33D91-7C2F-40D8-B0F8-50A87310E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972A0-DAD9-47E9-914B-C146CB1B24A0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BB930-08C7-43FD-914A-901EC7C27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6A571-286A-4842-AA29-50995E057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D0073-5AA2-44F2-AD58-C1CA090B3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87EC6-ACAC-4F52-A851-1AC100DE0E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Ground and Surface Water Rights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717ED98-365C-4ECE-A559-A8D5FE3C0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1663"/>
            <a:ext cx="9144000" cy="1655762"/>
          </a:xfrm>
        </p:spPr>
        <p:txBody>
          <a:bodyPr/>
          <a:lstStyle/>
          <a:p>
            <a:r>
              <a:rPr lang="en-US" dirty="0"/>
              <a:t>Eric Geiger, Peoples Company</a:t>
            </a:r>
          </a:p>
        </p:txBody>
      </p:sp>
    </p:spTree>
    <p:extLst>
      <p:ext uri="{BB962C8B-B14F-4D97-AF65-F5344CB8AC3E}">
        <p14:creationId xmlns:p14="http://schemas.microsoft.com/office/powerpoint/2010/main" val="3132768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A9960-F7AA-480F-A1A9-3076D837B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EE32A-F2AF-44BB-87FE-310630757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C7C806F-E531-4799-A7CA-CA4C5B970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49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CD50B-FB6E-4532-BAA7-6459955F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Appropriation of Water Rights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68729-2064-4AB2-AC5E-97BF14161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800" dirty="0"/>
              <a:t>23 Natural Resource Districts</a:t>
            </a:r>
          </a:p>
          <a:p>
            <a:pPr marL="114300" indent="0">
              <a:buNone/>
            </a:pPr>
            <a:r>
              <a:rPr lang="en-US" sz="2800" dirty="0"/>
              <a:t>Conserve and protect Nebraska’s natural resources</a:t>
            </a:r>
          </a:p>
          <a:p>
            <a:pPr marL="114300" indent="0">
              <a:buNone/>
            </a:pPr>
            <a:r>
              <a:rPr lang="en-US" sz="2800" dirty="0"/>
              <a:t>Funded by property taxes</a:t>
            </a:r>
          </a:p>
          <a:p>
            <a:pPr marL="114300" indent="0">
              <a:buNone/>
            </a:pPr>
            <a:r>
              <a:rPr lang="en-US" sz="2800" dirty="0"/>
              <a:t>They oversee the appropriation of water rights and regulate the use of ground and surface water </a:t>
            </a:r>
          </a:p>
          <a:p>
            <a:pPr marL="114300" indent="0">
              <a:buNone/>
            </a:pPr>
            <a:r>
              <a:rPr lang="en-US" sz="2800" dirty="0"/>
              <a:t>Over appropriation, more land approved for use of water than there is water, mainly surface, but ground water comes into play also.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855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C8E8-DE58-4516-9519-8A0A404E1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Well drilling and appropriation guidelines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E10CD-208D-4073-BA87-99D6B24EA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Moratoriums on newly irrigated acres</a:t>
            </a:r>
          </a:p>
          <a:p>
            <a:r>
              <a:rPr lang="en-US" sz="2800" dirty="0"/>
              <a:t>Moratoriums on drilling new wells</a:t>
            </a:r>
          </a:p>
          <a:p>
            <a:r>
              <a:rPr lang="en-US" sz="2800" dirty="0"/>
              <a:t>Allowed to drill replacement wells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21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495D-7486-437E-A008-C4CE9B0AD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Water availability effects on farmland values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CE8E8-C0BF-4619-9DB7-C519A96BF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sz="2800" dirty="0"/>
              <a:t>Least to Most listed in order:</a:t>
            </a:r>
          </a:p>
          <a:p>
            <a:pPr marL="628650" indent="-514350">
              <a:buAutoNum type="arabicPeriod"/>
            </a:pPr>
            <a:r>
              <a:rPr lang="en-US" sz="2800" dirty="0"/>
              <a:t>No limitations, full appropriation</a:t>
            </a:r>
          </a:p>
          <a:p>
            <a:pPr marL="628650" indent="-514350">
              <a:buAutoNum type="arabicPeriod"/>
            </a:pPr>
            <a:r>
              <a:rPr lang="en-US" sz="2800" dirty="0"/>
              <a:t>Limited application of 12” per year per acre (1 acre foot), full appropriation</a:t>
            </a:r>
          </a:p>
          <a:p>
            <a:pPr marL="628650" indent="-514350">
              <a:buAutoNum type="arabicPeriod"/>
            </a:pPr>
            <a:r>
              <a:rPr lang="en-US" sz="2800" dirty="0"/>
              <a:t>Limited application of 1 acre foot, limited number of acres certified irrigated</a:t>
            </a:r>
          </a:p>
          <a:p>
            <a:pPr marL="628650" indent="-514350">
              <a:buAutoNum type="arabicPeriod"/>
            </a:pPr>
            <a:r>
              <a:rPr lang="en-US" sz="2800" dirty="0"/>
              <a:t>Limited application of 9 inches per acre/year, full appropriation</a:t>
            </a:r>
          </a:p>
          <a:p>
            <a:pPr marL="628650" indent="-514350">
              <a:buAutoNum type="arabicPeriod"/>
            </a:pPr>
            <a:r>
              <a:rPr lang="en-US" sz="2800" dirty="0"/>
              <a:t>Limited application of 9 inches per acre/year, limited number of acres certified irrigated</a:t>
            </a:r>
          </a:p>
          <a:p>
            <a:pPr marL="628650" indent="-514350">
              <a:buAutoNum type="arabicPeriod"/>
            </a:pPr>
            <a:r>
              <a:rPr lang="en-US" sz="2800" dirty="0"/>
              <a:t>Dryland farm with possibility of adding wet acres</a:t>
            </a:r>
          </a:p>
          <a:p>
            <a:pPr marL="628650" indent="-514350">
              <a:buAutoNum type="arabicPeriod"/>
            </a:pPr>
            <a:r>
              <a:rPr lang="en-US" sz="2800" dirty="0"/>
              <a:t>Dryland farm with out possibility of adding wet acres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733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39349-CD77-489A-8FAF-0DAE28D38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Surface Water Appropriations</a:t>
            </a:r>
            <a:endParaRPr lang="en-US" dirty="0"/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EA16CEE-B1A0-408B-8024-1049C6F48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68" t="2123" r="10291" b="2474"/>
          <a:stretch/>
        </p:blipFill>
        <p:spPr>
          <a:xfrm rot="16200000">
            <a:off x="3413551" y="91166"/>
            <a:ext cx="5050804" cy="7820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835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5D816-40E2-4EF1-B955-9CE328CAB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Connection with surface water and ground water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D94A8-57BD-44A6-8030-70D19E27C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Most directly connected are rivers and managed reservoirs. </a:t>
            </a:r>
          </a:p>
          <a:p>
            <a:r>
              <a:rPr lang="en-US" sz="2800" dirty="0"/>
              <a:t>Second is irrigation canals, irrigation laterals, creeks and flood control reservoirs</a:t>
            </a:r>
          </a:p>
          <a:p>
            <a:r>
              <a:rPr lang="en-US" sz="2800" dirty="0"/>
              <a:t>Third are any natural water holding or drainage routes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637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CB05-2D9F-443B-8E7C-DD1F2EC41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Connection with surface water and ground water</a:t>
            </a:r>
            <a:endParaRPr lang="en-US" dirty="0"/>
          </a:p>
        </p:txBody>
      </p:sp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3E680CF0-4488-412F-92CD-19A8BA6F7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3" t="1958" r="10769" b="3014"/>
          <a:stretch/>
        </p:blipFill>
        <p:spPr>
          <a:xfrm rot="16200000">
            <a:off x="3322399" y="259789"/>
            <a:ext cx="4658325" cy="7264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100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D64F8-41FD-461E-AB91-EC730C48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Ground Water Rights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C78B7-318F-4A28-A9D5-A22959302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0" indent="-5080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None/>
            </a:pPr>
            <a:r>
              <a:rPr lang="en-US" sz="2800" dirty="0"/>
              <a:t>Ground water rights came along as mineral rights, if you owned the land above your property, you own the water below it.  </a:t>
            </a:r>
          </a:p>
          <a:p>
            <a:pPr marL="228600" lvl="0" indent="-5080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None/>
            </a:pPr>
            <a:endParaRPr lang="en-US" sz="2800" dirty="0"/>
          </a:p>
          <a:p>
            <a:pPr marL="228600" lvl="0" indent="-5080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None/>
            </a:pPr>
            <a:r>
              <a:rPr lang="en-US" sz="2800" dirty="0"/>
              <a:t>As irrigation districts came into development, reservoirs  were formed along a system fed by canals originating from the rivers.  In this example, I will use what I am familiar with and that is the Platte River.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17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E2878-0E39-4565-9E06-422B0D847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North and South Platte River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1AF9C-3BB4-4B06-B039-0F5B7E827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Both originate in Colorado</a:t>
            </a:r>
          </a:p>
          <a:p>
            <a:r>
              <a:rPr lang="en-US" sz="2800" dirty="0"/>
              <a:t>North flows into and through Wyoming, where other rivers originating in Wyoming flow into the North Platte, then into and through Nebraska</a:t>
            </a:r>
          </a:p>
          <a:p>
            <a:r>
              <a:rPr lang="en-US" sz="2800" dirty="0"/>
              <a:t>South flows into Denver and meets with the North near North Platte Nebraska.  </a:t>
            </a:r>
          </a:p>
          <a:p>
            <a:r>
              <a:rPr lang="en-US" sz="2800" dirty="0"/>
              <a:t>Lake </a:t>
            </a:r>
            <a:r>
              <a:rPr lang="en-US" sz="2800" dirty="0" err="1"/>
              <a:t>McConaughy</a:t>
            </a:r>
            <a:r>
              <a:rPr lang="en-US" sz="2800" dirty="0"/>
              <a:t> is the North Platte River (2</a:t>
            </a:r>
            <a:r>
              <a:rPr lang="en-US" sz="2800" baseline="30000" dirty="0"/>
              <a:t>nd</a:t>
            </a:r>
            <a:r>
              <a:rPr lang="en-US" sz="2800" dirty="0"/>
              <a:t> largest hydraulic fill dam in the World)</a:t>
            </a:r>
          </a:p>
          <a:p>
            <a:r>
              <a:rPr lang="en-US" sz="2800" dirty="0"/>
              <a:t>Capacity of 1,740,000 acre feet of water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2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83C66-3595-4867-B1B5-9214780B2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Diversions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617A-5FA9-487B-91AA-4C129A6A7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Gothenburg Ditch</a:t>
            </a:r>
          </a:p>
          <a:p>
            <a:r>
              <a:rPr lang="en-US" sz="2800" dirty="0"/>
              <a:t>Cozad Ditch</a:t>
            </a:r>
          </a:p>
          <a:p>
            <a:r>
              <a:rPr lang="en-US" sz="2800" dirty="0"/>
              <a:t>Orchard and Alfalfa</a:t>
            </a:r>
          </a:p>
          <a:p>
            <a:r>
              <a:rPr lang="en-US" sz="2800" dirty="0"/>
              <a:t>Lexington Ditch </a:t>
            </a:r>
          </a:p>
          <a:p>
            <a:r>
              <a:rPr lang="en-US" sz="2800" dirty="0"/>
              <a:t>30-Mile Canal</a:t>
            </a:r>
          </a:p>
          <a:p>
            <a:r>
              <a:rPr lang="en-US" sz="2800" dirty="0"/>
              <a:t>Kearney Ditch</a:t>
            </a:r>
          </a:p>
          <a:p>
            <a:r>
              <a:rPr lang="en-US" sz="2800" dirty="0"/>
              <a:t>Tri-County Canal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51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5197-1BA3-43C3-9E10-A258991AE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Canal Systems, as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66496-63D1-4BFC-8D1C-5C1A35903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DC9A259-1DAF-48BF-B2D0-9B92B2EAE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2884"/>
            <a:ext cx="8871467" cy="5159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2069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4743-44B3-4A32-BD7D-4E2ADC4A3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Service Lateral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947AE-5A71-4739-BD38-E38F8E6B3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CB5E615-7C6B-4DA2-9CFA-8A6213FDE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0633"/>
            <a:ext cx="9039100" cy="5257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5151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36BC1B-93DE-401A-B0DD-D55BC261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632" y="112812"/>
            <a:ext cx="5615577" cy="66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89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1476">
            <a:hlinkClick r:id="" action="ppaction://media"/>
            <a:extLst>
              <a:ext uri="{FF2B5EF4-FFF2-40B4-BE49-F238E27FC236}">
                <a16:creationId xmlns:a16="http://schemas.microsoft.com/office/drawing/2014/main" id="{BC6347C5-1B8B-4EB6-BCCF-AC02A3E04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0722" y="0"/>
            <a:ext cx="4656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8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9AA4-7A38-44AF-AD80-C28BCEF1C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Surface Water Rights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FEAF1-0A48-46EC-BAD9-CDBD97728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800" dirty="0"/>
              <a:t>As Ditches were put into use, the rule for water rights is, first in use first in line. </a:t>
            </a:r>
          </a:p>
          <a:p>
            <a:pPr marL="114300" indent="0">
              <a:buNone/>
            </a:pPr>
            <a:r>
              <a:rPr lang="en-US" sz="2800" dirty="0"/>
              <a:t>Water rights were purchased as a way for help fund the ditches, a holder received 1 acre foot of water for each right.  If you have 80 acres of water right, you can irrigate 80 acres with 1 foot on each acre. </a:t>
            </a:r>
          </a:p>
          <a:p>
            <a:pPr marL="114300" indent="0">
              <a:buNone/>
            </a:pPr>
            <a:r>
              <a:rPr lang="en-US" sz="2800" dirty="0"/>
              <a:t>Some farms have both, ground water and surface water rights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05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476</Words>
  <Application>Microsoft Office PowerPoint</Application>
  <PresentationFormat>Widescreen</PresentationFormat>
  <Paragraphs>51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Ground and Surface Water Rights</vt:lpstr>
      <vt:lpstr>Ground Water Rights </vt:lpstr>
      <vt:lpstr>North and South Platte River</vt:lpstr>
      <vt:lpstr>Diversions</vt:lpstr>
      <vt:lpstr>4 Canal Systems, as example</vt:lpstr>
      <vt:lpstr>Field Service Lateral </vt:lpstr>
      <vt:lpstr>PowerPoint Presentation</vt:lpstr>
      <vt:lpstr>PowerPoint Presentation</vt:lpstr>
      <vt:lpstr>Surface Water Rights</vt:lpstr>
      <vt:lpstr>PowerPoint Presentation</vt:lpstr>
      <vt:lpstr>Appropriation of Water Rights </vt:lpstr>
      <vt:lpstr>Well drilling and appropriation guidelines</vt:lpstr>
      <vt:lpstr>Water availability effects on farmland values</vt:lpstr>
      <vt:lpstr>Surface Water Appropriations</vt:lpstr>
      <vt:lpstr>Connection with surface water and ground water </vt:lpstr>
      <vt:lpstr>Connection with surface water and ground water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 and Surface Water Rights</dc:title>
  <dc:creator>Bryan</dc:creator>
  <cp:lastModifiedBy>Bryan</cp:lastModifiedBy>
  <cp:revision>1</cp:revision>
  <dcterms:created xsi:type="dcterms:W3CDTF">2021-08-13T13:35:17Z</dcterms:created>
  <dcterms:modified xsi:type="dcterms:W3CDTF">2021-08-13T13:35:41Z</dcterms:modified>
</cp:coreProperties>
</file>